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</p:sldMasterIdLst>
  <p:notesMasterIdLst>
    <p:notesMasterId r:id="rId17"/>
  </p:notesMasterIdLst>
  <p:sldIdLst>
    <p:sldId id="256" r:id="rId3"/>
    <p:sldId id="258" r:id="rId4"/>
    <p:sldId id="257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6" r:id="rId14"/>
    <p:sldId id="265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Condensed Light" panose="020F0302020204030204" pitchFamily="34" charset="0"/>
      <p:regular r:id="rId27"/>
      <p:italic r:id="rId28"/>
    </p:embeddedFont>
    <p:embeddedFont>
      <p:font typeface="Roboto Slab" pitchFamily="2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AFC"/>
    <a:srgbClr val="418107"/>
    <a:srgbClr val="857437"/>
    <a:srgbClr val="A7934B"/>
    <a:srgbClr val="00305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 autoAdjust="0"/>
    <p:restoredTop sz="79219"/>
  </p:normalViewPr>
  <p:slideViewPr>
    <p:cSldViewPr snapToGrid="0" snapToObjects="1">
      <p:cViewPr varScale="1">
        <p:scale>
          <a:sx n="86" d="100"/>
          <a:sy n="86" d="100"/>
        </p:scale>
        <p:origin x="2472" y="192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EF037-371B-334E-A21B-1194F4757E97}" type="datetimeFigureOut">
              <a:rPr lang="en-US" smtClean="0"/>
              <a:t>4/26/22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7C84D-CA4B-264B-B6B0-78C87EAA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75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mlr.csail.mit.edu/papers/v12/pedregosa11a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chemeClr val="bg2"/>
                </a:solidFill>
              </a:rPr>
              <a:t>4. https://</a:t>
            </a:r>
            <a:r>
              <a:rPr lang="en-US" sz="1200" dirty="0" err="1">
                <a:solidFill>
                  <a:schemeClr val="bg2"/>
                </a:solidFill>
              </a:rPr>
              <a:t>towardsdatascience.com</a:t>
            </a:r>
            <a:r>
              <a:rPr lang="en-US" sz="1200" dirty="0">
                <a:solidFill>
                  <a:schemeClr val="bg2"/>
                </a:solidFill>
              </a:rPr>
              <a:t>/support-vector-machine-simply-explained-fee28eba5496</a:t>
            </a:r>
          </a:p>
          <a:p>
            <a:pPr marL="0" indent="0">
              <a:buNone/>
            </a:pPr>
            <a:r>
              <a:rPr lang="en-US" sz="1200" b="0" i="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Mark Davenport, MD. (2022, February 16). Logistic Regression and Naïve Bayes . Electrical and Computer Engineering, Georgia Institute of Technology. 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mdav.ece.gatech.edu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/ece-6254-spring2022/notes/10-LR-NB.pdf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6. Dr. George Lan, GL.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(2020, April 28). Decision Trees and Random Forest. Industrial and Systems Engineering, Georgia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Dr. George Lan, GL. (2020, March 16). Neural Networks-Lecture#13. Industrial and Systems Engineering, Georgia Institute of Technology.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6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8. Scikit-learn: Machine Learning in Python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Pedregosa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JMLR 12, pp. 2825-2830, 2011.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4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C84D-CA4B-264B-B6B0-78C87EAAB1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5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43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i="0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43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0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8" r:id="rId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4"/>
            <a:ext cx="8572500" cy="434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563037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509" y="2393065"/>
            <a:ext cx="6124859" cy="7986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cap="all" dirty="0"/>
              <a:t>Identifying TRAFFIC Congestion Precursors Using Machine Learning Methods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2509" y="3666281"/>
            <a:ext cx="5096935" cy="15639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Nishu Choudhary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Dr. Angshuman Guin &amp; Dr. Michael P. Hunter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March 2022</a:t>
            </a:r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534567-F6C9-D548-AF13-3CC91CD4B271}"/>
              </a:ext>
            </a:extLst>
          </p:cNvPr>
          <p:cNvSpPr txBox="1">
            <a:spLocks/>
          </p:cNvSpPr>
          <p:nvPr/>
        </p:nvSpPr>
        <p:spPr>
          <a:xfrm>
            <a:off x="230781" y="253674"/>
            <a:ext cx="8572500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Incident cross-check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8DBD4-6FB7-994D-BA08-83F5C7A14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1" y="1064344"/>
            <a:ext cx="3847293" cy="3655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6F1A0-6027-9A47-8D25-9DF191D3C8E1}"/>
              </a:ext>
            </a:extLst>
          </p:cNvPr>
          <p:cNvSpPr txBox="1"/>
          <p:nvPr/>
        </p:nvSpPr>
        <p:spPr>
          <a:xfrm>
            <a:off x="4201633" y="1072846"/>
            <a:ext cx="4750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Devices denoted by black markers</a:t>
            </a:r>
          </a:p>
          <a:p>
            <a:r>
              <a:rPr lang="en-US" dirty="0"/>
              <a:t>Incidents: other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Accident =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Stall = Light-green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Debris = Beige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1B74A-A4ED-264F-9A93-7CE4DA540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99" y="2531672"/>
            <a:ext cx="3028678" cy="21616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12F58D-F082-0A47-9BBB-DA5F1CC84A7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203123" y="3299032"/>
            <a:ext cx="1777095" cy="23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00820B-B5CB-4945-9951-7E87E11DDAE4}"/>
              </a:ext>
            </a:extLst>
          </p:cNvPr>
          <p:cNvSpPr txBox="1"/>
          <p:nvPr/>
        </p:nvSpPr>
        <p:spPr>
          <a:xfrm>
            <a:off x="7980218" y="3299032"/>
            <a:ext cx="10957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Event ID</a:t>
            </a:r>
          </a:p>
          <a:p>
            <a:r>
              <a:rPr lang="en-US" sz="1200" dirty="0"/>
              <a:t>Start-time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3C5CFE-6BDC-0942-82EC-435FDFB43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" y="5052902"/>
            <a:ext cx="9075951" cy="15514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2A5FFD-C3BE-5E44-BCFB-98C612C4812B}"/>
              </a:ext>
            </a:extLst>
          </p:cNvPr>
          <p:cNvSpPr/>
          <p:nvPr/>
        </p:nvSpPr>
        <p:spPr>
          <a:xfrm>
            <a:off x="43771" y="5871430"/>
            <a:ext cx="9100230" cy="2147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BF8C25-6144-314E-BB57-8B07E08921E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234481" y="3529865"/>
            <a:ext cx="745737" cy="22709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DFF235C-0558-354C-9A1D-EB45C11A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0878" y="6586269"/>
            <a:ext cx="2057400" cy="318428"/>
          </a:xfrm>
        </p:spPr>
        <p:txBody>
          <a:bodyPr/>
          <a:lstStyle/>
          <a:p>
            <a:fld id="{AE678206-0642-9F48-9727-6B519CB285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7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6040054-F56C-A04A-9117-B4F0B8EF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905" y="4799685"/>
            <a:ext cx="2255255" cy="1431815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BC00ED11-5F30-4647-84EB-00F9FF229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6" y="4521444"/>
            <a:ext cx="1781454" cy="130825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B349A5-7BA1-9D41-A76C-4A7818C92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206712"/>
            <a:ext cx="4286250" cy="65535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Discriminative: estimate the decision boundary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1E87-30A9-CE47-90EE-93E77B2B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3C8276-13F1-E041-90BD-27870D2F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Classifiers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B75221E-94F2-FB41-9453-9C38A65AA9F0}"/>
              </a:ext>
            </a:extLst>
          </p:cNvPr>
          <p:cNvSpPr txBox="1">
            <a:spLocks/>
          </p:cNvSpPr>
          <p:nvPr/>
        </p:nvSpPr>
        <p:spPr>
          <a:xfrm>
            <a:off x="4714875" y="4144329"/>
            <a:ext cx="4429125" cy="6553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Generative: model joint probability distribution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7AD1B1B1-2B6E-F140-BDDF-FE61ACF36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096887"/>
            <a:ext cx="4572000" cy="1332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7921F-5CFA-9C40-8109-8D07743AF78C}"/>
              </a:ext>
            </a:extLst>
          </p:cNvPr>
          <p:cNvSpPr txBox="1"/>
          <p:nvPr/>
        </p:nvSpPr>
        <p:spPr>
          <a:xfrm>
            <a:off x="1231353" y="3513083"/>
            <a:ext cx="260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Support Vector Machines</a:t>
            </a:r>
            <a:r>
              <a:rPr lang="en-US" sz="1200" baseline="30000" dirty="0"/>
              <a:t>4</a:t>
            </a:r>
            <a:endParaRPr lang="en-US" sz="1200" dirty="0"/>
          </a:p>
          <a:p>
            <a:r>
              <a:rPr lang="en-US" sz="800" dirty="0" err="1">
                <a:solidFill>
                  <a:schemeClr val="bg2"/>
                </a:solidFill>
              </a:rPr>
              <a:t>Source:https</a:t>
            </a:r>
            <a:r>
              <a:rPr lang="en-US" sz="800" dirty="0">
                <a:solidFill>
                  <a:schemeClr val="bg2"/>
                </a:solidFill>
              </a:rPr>
              <a:t>://</a:t>
            </a:r>
            <a:r>
              <a:rPr lang="en-US" sz="800" dirty="0" err="1">
                <a:solidFill>
                  <a:schemeClr val="bg2"/>
                </a:solidFill>
              </a:rPr>
              <a:t>towardsdatascience.com</a:t>
            </a:r>
            <a:r>
              <a:rPr lang="en-US" sz="800" dirty="0">
                <a:solidFill>
                  <a:schemeClr val="bg2"/>
                </a:solidFill>
              </a:rPr>
              <a:t>/support-vector-machine-simply-explained-fee28eba5496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A0759-52FE-8245-B58E-FB19662A3C0B}"/>
              </a:ext>
            </a:extLst>
          </p:cNvPr>
          <p:cNvSpPr txBox="1"/>
          <p:nvPr/>
        </p:nvSpPr>
        <p:spPr>
          <a:xfrm>
            <a:off x="5091526" y="6327566"/>
            <a:ext cx="224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Naïve Bayes Classifier</a:t>
            </a:r>
            <a:r>
              <a:rPr lang="en-US" sz="1200" baseline="30000" dirty="0"/>
              <a:t>5</a:t>
            </a:r>
          </a:p>
          <a:p>
            <a:r>
              <a:rPr lang="en-US" sz="1200" baseline="30000" dirty="0">
                <a:solidFill>
                  <a:schemeClr val="bg2"/>
                </a:solidFill>
              </a:rPr>
              <a:t>Source: Davenport, 2022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85466-8325-5F40-90E5-6650EEDCFCA3}"/>
              </a:ext>
            </a:extLst>
          </p:cNvPr>
          <p:cNvSpPr txBox="1"/>
          <p:nvPr/>
        </p:nvSpPr>
        <p:spPr>
          <a:xfrm>
            <a:off x="142875" y="4052324"/>
            <a:ext cx="392112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Tree-based: break input space into regions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D515C71-4D22-9144-A0BF-F5363C26A444}"/>
              </a:ext>
            </a:extLst>
          </p:cNvPr>
          <p:cNvSpPr txBox="1">
            <a:spLocks/>
          </p:cNvSpPr>
          <p:nvPr/>
        </p:nvSpPr>
        <p:spPr>
          <a:xfrm>
            <a:off x="4714875" y="1183320"/>
            <a:ext cx="4286250" cy="6553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Neural Network: feedforward network to approximate a function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A181B-FC8F-6A4C-85B6-C8B6C9A65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6" y="1932981"/>
            <a:ext cx="2936586" cy="1905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620252-3783-CF44-9731-AF4976250158}"/>
              </a:ext>
            </a:extLst>
          </p:cNvPr>
          <p:cNvSpPr txBox="1"/>
          <p:nvPr/>
        </p:nvSpPr>
        <p:spPr>
          <a:xfrm>
            <a:off x="5603214" y="3859662"/>
            <a:ext cx="260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Neural Network</a:t>
            </a:r>
            <a:r>
              <a:rPr lang="en-US" sz="1200" baseline="30000" dirty="0"/>
              <a:t>7</a:t>
            </a:r>
          </a:p>
          <a:p>
            <a:r>
              <a:rPr lang="en-US" sz="800" baseline="30000" dirty="0">
                <a:solidFill>
                  <a:schemeClr val="bg2"/>
                </a:solidFill>
              </a:rPr>
              <a:t>Source: Lan, 2020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9E95B1-8516-7149-BB97-202D6A125F15}"/>
              </a:ext>
            </a:extLst>
          </p:cNvPr>
          <p:cNvSpPr txBox="1"/>
          <p:nvPr/>
        </p:nvSpPr>
        <p:spPr>
          <a:xfrm>
            <a:off x="203350" y="5807575"/>
            <a:ext cx="169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Decision Trees</a:t>
            </a:r>
            <a:r>
              <a:rPr lang="en-US" sz="1200" baseline="30000" dirty="0"/>
              <a:t>6</a:t>
            </a:r>
          </a:p>
          <a:p>
            <a:r>
              <a:rPr lang="en-US" sz="1200" baseline="30000" dirty="0">
                <a:solidFill>
                  <a:schemeClr val="bg2"/>
                </a:solidFill>
              </a:rPr>
              <a:t>Source: Lan,2020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20" name="Picture 19" descr="Chart, radar chart&#10;&#10;Description automatically generated">
            <a:extLst>
              <a:ext uri="{FF2B5EF4-FFF2-40B4-BE49-F238E27FC236}">
                <a16:creationId xmlns:a16="http://schemas.microsoft.com/office/drawing/2014/main" id="{44C8F0B0-AEC4-6E4E-AF05-F940FB77E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840" y="4726190"/>
            <a:ext cx="2057400" cy="1543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A36269-3523-2C43-BF0E-9E2E05C6D270}"/>
              </a:ext>
            </a:extLst>
          </p:cNvPr>
          <p:cNvSpPr txBox="1"/>
          <p:nvPr/>
        </p:nvSpPr>
        <p:spPr>
          <a:xfrm>
            <a:off x="2180527" y="6216062"/>
            <a:ext cx="169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Random Forest</a:t>
            </a:r>
            <a:r>
              <a:rPr lang="en-US" sz="1200" baseline="30000" dirty="0"/>
              <a:t>6</a:t>
            </a:r>
          </a:p>
          <a:p>
            <a:r>
              <a:rPr lang="en-US" sz="1200" baseline="30000" dirty="0">
                <a:solidFill>
                  <a:schemeClr val="bg2"/>
                </a:solidFill>
              </a:rPr>
              <a:t>Source: Lan,2020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3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8F490B-BB46-A945-958D-CAF8A09A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2793F5-A190-A842-A5F2-2DF8F9A95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23967"/>
              </p:ext>
            </p:extLst>
          </p:nvPr>
        </p:nvGraphicFramePr>
        <p:xfrm>
          <a:off x="105342" y="1215482"/>
          <a:ext cx="269327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149">
                  <a:extLst>
                    <a:ext uri="{9D8B030D-6E8A-4147-A177-3AD203B41FA5}">
                      <a16:colId xmlns:a16="http://schemas.microsoft.com/office/drawing/2014/main" val="3650673611"/>
                    </a:ext>
                  </a:extLst>
                </a:gridCol>
                <a:gridCol w="1607127">
                  <a:extLst>
                    <a:ext uri="{9D8B030D-6E8A-4147-A177-3AD203B41FA5}">
                      <a16:colId xmlns:a16="http://schemas.microsoft.com/office/drawing/2014/main" val="1760372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March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days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2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15 days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116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18 days 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2306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B99D5A-FE1A-CA41-9A67-01E5FBDC2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42504"/>
              </p:ext>
            </p:extLst>
          </p:nvPr>
        </p:nvGraphicFramePr>
        <p:xfrm>
          <a:off x="2979026" y="1215482"/>
          <a:ext cx="246581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198">
                  <a:extLst>
                    <a:ext uri="{9D8B030D-6E8A-4147-A177-3AD203B41FA5}">
                      <a16:colId xmlns:a16="http://schemas.microsoft.com/office/drawing/2014/main" val="2556845266"/>
                    </a:ext>
                  </a:extLst>
                </a:gridCol>
                <a:gridCol w="1305612">
                  <a:extLst>
                    <a:ext uri="{9D8B030D-6E8A-4147-A177-3AD203B41FA5}">
                      <a16:colId xmlns:a16="http://schemas.microsoft.com/office/drawing/2014/main" val="1358493042"/>
                    </a:ext>
                  </a:extLst>
                </a:gridCol>
              </a:tblGrid>
              <a:tr h="2576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Training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 days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4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Testing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 days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479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F49D95-00F2-F449-B1BF-F06836213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648986"/>
              </p:ext>
            </p:extLst>
          </p:nvPr>
        </p:nvGraphicFramePr>
        <p:xfrm>
          <a:off x="5625245" y="1223805"/>
          <a:ext cx="3413414" cy="104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130">
                  <a:extLst>
                    <a:ext uri="{9D8B030D-6E8A-4147-A177-3AD203B41FA5}">
                      <a16:colId xmlns:a16="http://schemas.microsoft.com/office/drawing/2014/main" val="1557264514"/>
                    </a:ext>
                  </a:extLst>
                </a:gridCol>
                <a:gridCol w="1756934">
                  <a:extLst>
                    <a:ext uri="{9D8B030D-6E8A-4147-A177-3AD203B41FA5}">
                      <a16:colId xmlns:a16="http://schemas.microsoft.com/office/drawing/2014/main" val="942995486"/>
                    </a:ext>
                  </a:extLst>
                </a:gridCol>
                <a:gridCol w="781350">
                  <a:extLst>
                    <a:ext uri="{9D8B030D-6E8A-4147-A177-3AD203B41FA5}">
                      <a16:colId xmlns:a16="http://schemas.microsoft.com/office/drawing/2014/main" val="893687244"/>
                    </a:ext>
                  </a:extLst>
                </a:gridCol>
              </a:tblGrid>
              <a:tr h="338254">
                <a:tc gridSpan="3">
                  <a:txBody>
                    <a:bodyPr/>
                    <a:lstStyle/>
                    <a:p>
                      <a:r>
                        <a:rPr lang="en-US" dirty="0"/>
                        <a:t>Class Distribution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29518"/>
                  </a:ext>
                </a:extLst>
              </a:tr>
              <a:tr h="338254">
                <a:tc>
                  <a:txBody>
                    <a:bodyPr/>
                    <a:lstStyle/>
                    <a:p>
                      <a:r>
                        <a:rPr lang="en-US" sz="14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{‘1’: 180 ‘0’: 17396}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5984"/>
                  </a:ext>
                </a:extLst>
              </a:tr>
              <a:tr h="338254">
                <a:tc>
                  <a:txBody>
                    <a:bodyPr/>
                    <a:lstStyle/>
                    <a:p>
                      <a:r>
                        <a:rPr lang="en-US" sz="14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{‘1’: 40 ‘0’: 3510}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535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CAB718-E280-DD46-AA42-60970F9A324E}"/>
              </a:ext>
            </a:extLst>
          </p:cNvPr>
          <p:cNvSpPr txBox="1"/>
          <p:nvPr/>
        </p:nvSpPr>
        <p:spPr>
          <a:xfrm>
            <a:off x="800817" y="5633070"/>
            <a:ext cx="295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Original Labeling 05/25/2018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77D023D4-AC3A-F743-B833-B18004DB7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80"/>
          <a:stretch/>
        </p:blipFill>
        <p:spPr>
          <a:xfrm>
            <a:off x="105342" y="2367238"/>
            <a:ext cx="4341968" cy="3275280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8D92F5DA-1A50-D540-8008-42A69E7E0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95"/>
          <a:stretch/>
        </p:blipFill>
        <p:spPr>
          <a:xfrm>
            <a:off x="4572000" y="2367238"/>
            <a:ext cx="4413920" cy="3266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28E0A3-8815-5D4E-B096-621478E1A600}"/>
              </a:ext>
            </a:extLst>
          </p:cNvPr>
          <p:cNvSpPr txBox="1"/>
          <p:nvPr/>
        </p:nvSpPr>
        <p:spPr>
          <a:xfrm>
            <a:off x="5392167" y="5600322"/>
            <a:ext cx="295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Predicted Labeling 05/25/2018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1A8B84-C8D8-6F47-89CB-58C50BAE433E}"/>
              </a:ext>
            </a:extLst>
          </p:cNvPr>
          <p:cNvGrpSpPr/>
          <p:nvPr/>
        </p:nvGrpSpPr>
        <p:grpSpPr>
          <a:xfrm>
            <a:off x="821634" y="6010205"/>
            <a:ext cx="1967455" cy="529437"/>
            <a:chOff x="821634" y="6010205"/>
            <a:chExt cx="1967455" cy="52943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F2F8382-25DD-6E41-9433-A62C2FE84879}"/>
                </a:ext>
              </a:extLst>
            </p:cNvPr>
            <p:cNvSpPr/>
            <p:nvPr/>
          </p:nvSpPr>
          <p:spPr>
            <a:xfrm>
              <a:off x="821635" y="6057674"/>
              <a:ext cx="131581" cy="184100"/>
            </a:xfrm>
            <a:prstGeom prst="ellipse">
              <a:avLst/>
            </a:prstGeom>
            <a:solidFill>
              <a:srgbClr val="418107"/>
            </a:solidFill>
            <a:ln>
              <a:solidFill>
                <a:srgbClr val="4181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36623D-10C9-4045-8C51-603D3E7C58CC}"/>
                </a:ext>
              </a:extLst>
            </p:cNvPr>
            <p:cNvSpPr/>
            <p:nvPr/>
          </p:nvSpPr>
          <p:spPr>
            <a:xfrm>
              <a:off x="821634" y="6311132"/>
              <a:ext cx="131581" cy="1841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3D116F-1001-784C-988B-C63D81755CD8}"/>
                </a:ext>
              </a:extLst>
            </p:cNvPr>
            <p:cNvSpPr txBox="1"/>
            <p:nvPr/>
          </p:nvSpPr>
          <p:spPr>
            <a:xfrm>
              <a:off x="1072899" y="6010205"/>
              <a:ext cx="1716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Label: zero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1768C9-45C2-CD41-9FE3-CD56FBBAA97A}"/>
                </a:ext>
              </a:extLst>
            </p:cNvPr>
            <p:cNvSpPr txBox="1"/>
            <p:nvPr/>
          </p:nvSpPr>
          <p:spPr>
            <a:xfrm>
              <a:off x="1058498" y="6262643"/>
              <a:ext cx="1716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Label: one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20AEEF-5432-6E4B-A5E9-052E52E5ABD5}"/>
              </a:ext>
            </a:extLst>
          </p:cNvPr>
          <p:cNvGrpSpPr/>
          <p:nvPr/>
        </p:nvGrpSpPr>
        <p:grpSpPr>
          <a:xfrm>
            <a:off x="5229878" y="5997924"/>
            <a:ext cx="1967455" cy="529437"/>
            <a:chOff x="821634" y="6010205"/>
            <a:chExt cx="1967455" cy="5294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4F0AE3-CCA4-C748-9984-215CDA2EAA6A}"/>
                </a:ext>
              </a:extLst>
            </p:cNvPr>
            <p:cNvSpPr/>
            <p:nvPr/>
          </p:nvSpPr>
          <p:spPr>
            <a:xfrm>
              <a:off x="821635" y="6057674"/>
              <a:ext cx="131581" cy="184100"/>
            </a:xfrm>
            <a:prstGeom prst="ellipse">
              <a:avLst/>
            </a:prstGeom>
            <a:solidFill>
              <a:srgbClr val="244AFC"/>
            </a:solidFill>
            <a:ln>
              <a:solidFill>
                <a:srgbClr val="244A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F58477-97B0-5F45-90E3-EC2408ABEB21}"/>
                </a:ext>
              </a:extLst>
            </p:cNvPr>
            <p:cNvSpPr/>
            <p:nvPr/>
          </p:nvSpPr>
          <p:spPr>
            <a:xfrm>
              <a:off x="821634" y="6311132"/>
              <a:ext cx="131581" cy="1841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6C773C-FEA1-1041-BF8F-D9161213C430}"/>
                </a:ext>
              </a:extLst>
            </p:cNvPr>
            <p:cNvSpPr txBox="1"/>
            <p:nvPr/>
          </p:nvSpPr>
          <p:spPr>
            <a:xfrm>
              <a:off x="1072899" y="6010205"/>
              <a:ext cx="1716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Predicted Label: zero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5CC03-9E11-4043-A54F-C3C423E8090D}"/>
                </a:ext>
              </a:extLst>
            </p:cNvPr>
            <p:cNvSpPr txBox="1"/>
            <p:nvPr/>
          </p:nvSpPr>
          <p:spPr>
            <a:xfrm>
              <a:off x="1058498" y="6262643"/>
              <a:ext cx="1716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Predicted Label: one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709D960-51E2-0B40-AD18-011F39D7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5C7FB-5B16-AB44-B1C2-3B53291F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72A2A9-8C02-C544-9207-ECC9F5E06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61372"/>
              </p:ext>
            </p:extLst>
          </p:nvPr>
        </p:nvGraphicFramePr>
        <p:xfrm>
          <a:off x="4180126" y="1398202"/>
          <a:ext cx="4525933" cy="3231247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106374">
                  <a:extLst>
                    <a:ext uri="{9D8B030D-6E8A-4147-A177-3AD203B41FA5}">
                      <a16:colId xmlns:a16="http://schemas.microsoft.com/office/drawing/2014/main" val="3983052217"/>
                    </a:ext>
                  </a:extLst>
                </a:gridCol>
                <a:gridCol w="953675">
                  <a:extLst>
                    <a:ext uri="{9D8B030D-6E8A-4147-A177-3AD203B41FA5}">
                      <a16:colId xmlns:a16="http://schemas.microsoft.com/office/drawing/2014/main" val="2009951853"/>
                    </a:ext>
                  </a:extLst>
                </a:gridCol>
                <a:gridCol w="624640">
                  <a:extLst>
                    <a:ext uri="{9D8B030D-6E8A-4147-A177-3AD203B41FA5}">
                      <a16:colId xmlns:a16="http://schemas.microsoft.com/office/drawing/2014/main" val="816925066"/>
                    </a:ext>
                  </a:extLst>
                </a:gridCol>
                <a:gridCol w="841244">
                  <a:extLst>
                    <a:ext uri="{9D8B030D-6E8A-4147-A177-3AD203B41FA5}">
                      <a16:colId xmlns:a16="http://schemas.microsoft.com/office/drawing/2014/main" val="2892972357"/>
                    </a:ext>
                  </a:extLst>
                </a:gridCol>
              </a:tblGrid>
              <a:tr h="647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 Learning Classifier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Accuracy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Recall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Precision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83176"/>
                  </a:ext>
                </a:extLst>
              </a:tr>
              <a:tr h="59207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SVM-polynomial Kernel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683305"/>
                  </a:ext>
                </a:extLst>
              </a:tr>
              <a:tr h="398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SVM-Radial Kernel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850765"/>
                  </a:ext>
                </a:extLst>
              </a:tr>
              <a:tr h="398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Neural Network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2690"/>
                  </a:ext>
                </a:extLst>
              </a:tr>
              <a:tr h="398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Decision Tree Classifier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72056"/>
                  </a:ext>
                </a:extLst>
              </a:tr>
              <a:tr h="398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Random Forest Classifier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93027"/>
                  </a:ext>
                </a:extLst>
              </a:tr>
              <a:tr h="398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Naive Bayes classifier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61494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63E14-EDB6-984E-AC52-A28A2A95F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680637"/>
              </p:ext>
            </p:extLst>
          </p:nvPr>
        </p:nvGraphicFramePr>
        <p:xfrm>
          <a:off x="105343" y="1398202"/>
          <a:ext cx="373770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714">
                  <a:extLst>
                    <a:ext uri="{9D8B030D-6E8A-4147-A177-3AD203B41FA5}">
                      <a16:colId xmlns:a16="http://schemas.microsoft.com/office/drawing/2014/main" val="3650673611"/>
                    </a:ext>
                  </a:extLst>
                </a:gridCol>
                <a:gridCol w="1868994">
                  <a:extLst>
                    <a:ext uri="{9D8B030D-6E8A-4147-A177-3AD203B41FA5}">
                      <a16:colId xmlns:a16="http://schemas.microsoft.com/office/drawing/2014/main" val="1760372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March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days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2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15 days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116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18 days 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2306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89DC3C-6316-464A-8ABA-0A81DA959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01488"/>
              </p:ext>
            </p:extLst>
          </p:nvPr>
        </p:nvGraphicFramePr>
        <p:xfrm>
          <a:off x="138394" y="2609126"/>
          <a:ext cx="3737708" cy="756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085">
                  <a:extLst>
                    <a:ext uri="{9D8B030D-6E8A-4147-A177-3AD203B41FA5}">
                      <a16:colId xmlns:a16="http://schemas.microsoft.com/office/drawing/2014/main" val="2556845266"/>
                    </a:ext>
                  </a:extLst>
                </a:gridCol>
                <a:gridCol w="1854623">
                  <a:extLst>
                    <a:ext uri="{9D8B030D-6E8A-4147-A177-3AD203B41FA5}">
                      <a16:colId xmlns:a16="http://schemas.microsoft.com/office/drawing/2014/main" val="1358493042"/>
                    </a:ext>
                  </a:extLst>
                </a:gridCol>
              </a:tblGrid>
              <a:tr h="38565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Training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 days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4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Testing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 days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479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6101AD-9EB6-3D42-9A86-D7563BB40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77358"/>
              </p:ext>
            </p:extLst>
          </p:nvPr>
        </p:nvGraphicFramePr>
        <p:xfrm>
          <a:off x="138393" y="3577415"/>
          <a:ext cx="370465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799">
                  <a:extLst>
                    <a:ext uri="{9D8B030D-6E8A-4147-A177-3AD203B41FA5}">
                      <a16:colId xmlns:a16="http://schemas.microsoft.com/office/drawing/2014/main" val="1557264514"/>
                    </a:ext>
                  </a:extLst>
                </a:gridCol>
                <a:gridCol w="1959808">
                  <a:extLst>
                    <a:ext uri="{9D8B030D-6E8A-4147-A177-3AD203B41FA5}">
                      <a16:colId xmlns:a16="http://schemas.microsoft.com/office/drawing/2014/main" val="942995486"/>
                    </a:ext>
                  </a:extLst>
                </a:gridCol>
                <a:gridCol w="795050">
                  <a:extLst>
                    <a:ext uri="{9D8B030D-6E8A-4147-A177-3AD203B41FA5}">
                      <a16:colId xmlns:a16="http://schemas.microsoft.com/office/drawing/2014/main" val="89368724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Class Distribution</a:t>
                      </a:r>
                    </a:p>
                  </a:txBody>
                  <a:tcPr>
                    <a:solidFill>
                      <a:srgbClr val="1F4D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29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{‘1’: 180 ‘0’: 17396}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{‘1’: 40 ‘0’: 3510}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535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F7DFEB-E14D-0B4F-9CCC-27E33CB25981}"/>
                  </a:ext>
                </a:extLst>
              </p:cNvPr>
              <p:cNvSpPr txBox="1"/>
              <p:nvPr/>
            </p:nvSpPr>
            <p:spPr>
              <a:xfrm>
                <a:off x="285750" y="5779477"/>
                <a:ext cx="3764280" cy="430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Recall Score</a:t>
                </a:r>
                <a:r>
                  <a:rPr lang="en-US" sz="1400" baseline="30000" dirty="0"/>
                  <a:t>8</a:t>
                </a:r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𝑃𝑜𝑠𝑖𝑡𝑖𝑣𝑒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𝑃𝑜𝑠𝑖𝑡𝑖𝑣𝑒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𝐹𝑎𝑙𝑠𝑒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𝑁𝑒𝑔𝑎𝑡𝑖𝑣𝑒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F7DFEB-E14D-0B4F-9CCC-27E33CB25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5779477"/>
                <a:ext cx="3764280" cy="430311"/>
              </a:xfrm>
              <a:prstGeom prst="rect">
                <a:avLst/>
              </a:prstGeom>
              <a:blipFill>
                <a:blip r:embed="rId3"/>
                <a:stretch>
                  <a:fillRect l="-33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52BD35-A588-3F4A-B108-DF0C6D9F9655}"/>
                  </a:ext>
                </a:extLst>
              </p:cNvPr>
              <p:cNvSpPr txBox="1"/>
              <p:nvPr/>
            </p:nvSpPr>
            <p:spPr>
              <a:xfrm>
                <a:off x="285750" y="5459798"/>
                <a:ext cx="3764280" cy="405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Precision Score</a:t>
                </a:r>
                <a:r>
                  <a:rPr lang="en-US" sz="1400" baseline="30000" dirty="0"/>
                  <a:t>8</a:t>
                </a:r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𝑃𝑜𝑠𝑖𝑡𝑖𝑣𝑒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𝑃𝑜𝑠𝑖𝑡𝑖𝑣𝑒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𝐹𝑎𝑙𝑠𝑒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𝑃𝑜𝑠𝑖𝑡𝑖𝑣𝑒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52BD35-A588-3F4A-B108-DF0C6D9F9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5459798"/>
                <a:ext cx="3764280" cy="405752"/>
              </a:xfrm>
              <a:prstGeom prst="rect">
                <a:avLst/>
              </a:prstGeom>
              <a:blipFill>
                <a:blip r:embed="rId4"/>
                <a:stretch>
                  <a:fillRect l="-33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35F082-693E-2446-A6D3-01A09D46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7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A7B92F-636D-8C49-8669-4541BC4C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15484"/>
            <a:ext cx="8572500" cy="204067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Increase the dataset size</a:t>
            </a:r>
          </a:p>
          <a:p>
            <a:pPr>
              <a:lnSpc>
                <a:spcPct val="200000"/>
              </a:lnSpc>
            </a:pPr>
            <a:r>
              <a:rPr lang="en-US" dirty="0"/>
              <a:t>Explore Deep Learning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CCB5D1-FC64-5E4E-AB31-1A3120E2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1CE86-9CF2-0D41-9272-719E121B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&amp; Future 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FFFF0-99B5-BF4F-B5F8-D8CAF86987EB}"/>
              </a:ext>
            </a:extLst>
          </p:cNvPr>
          <p:cNvSpPr txBox="1"/>
          <p:nvPr/>
        </p:nvSpPr>
        <p:spPr>
          <a:xfrm>
            <a:off x="814040" y="4421634"/>
            <a:ext cx="7326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 for your time</a:t>
            </a:r>
          </a:p>
          <a:p>
            <a:pPr algn="ctr"/>
            <a:r>
              <a:rPr lang="en-US" sz="16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Contact: </a:t>
            </a:r>
            <a:r>
              <a:rPr lang="en-US" sz="1600" dirty="0" err="1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nishuchoudhary@gatech.edu</a:t>
            </a:r>
            <a:endParaRPr lang="en-US" sz="16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9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47013"/>
            <a:ext cx="8572500" cy="45963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Motivation-Problem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Site Description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Problem Formulation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Dataset Filtering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Machine Learning Classifiers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3057"/>
                </a:solidFill>
              </a:rPr>
              <a:t>Limitations and Future Directions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5074C-8DB5-314D-96C1-C431D599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1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11873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62901"/>
            <a:ext cx="8572500" cy="47321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003057"/>
                </a:solidFill>
              </a:rPr>
              <a:t>Current Practices –reactive to traffic state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dirty="0">
                <a:solidFill>
                  <a:srgbClr val="003057"/>
                </a:solidFill>
              </a:rPr>
              <a:t>Prediction Model- allow traffic management agencies to take preemptive actions 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9343-C86F-BF40-9311-C3FE943A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D6BBE-B59B-154F-9DD8-CAAFF234FC8D}"/>
              </a:ext>
            </a:extLst>
          </p:cNvPr>
          <p:cNvSpPr txBox="1"/>
          <p:nvPr/>
        </p:nvSpPr>
        <p:spPr>
          <a:xfrm>
            <a:off x="3137287" y="6334780"/>
            <a:ext cx="3307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Ramp Metering: Maryland’s I-270</a:t>
            </a:r>
          </a:p>
          <a:p>
            <a:r>
              <a:rPr lang="en-US" sz="800" dirty="0">
                <a:solidFill>
                  <a:schemeClr val="bg2"/>
                </a:solidFill>
              </a:rPr>
              <a:t>Source: https://</a:t>
            </a:r>
            <a:r>
              <a:rPr lang="en-US" sz="800" dirty="0" err="1">
                <a:solidFill>
                  <a:schemeClr val="bg2"/>
                </a:solidFill>
              </a:rPr>
              <a:t>wjla.com</a:t>
            </a:r>
            <a:r>
              <a:rPr lang="en-US" sz="800" dirty="0">
                <a:solidFill>
                  <a:schemeClr val="bg2"/>
                </a:solidFill>
              </a:rPr>
              <a:t>/news/local/flashing-yellow-lights-maryland-ramp-metering-system-i-270</a:t>
            </a:r>
          </a:p>
        </p:txBody>
      </p:sp>
      <p:pic>
        <p:nvPicPr>
          <p:cNvPr id="9" name="Picture 8" descr="A picture containing way, road, scene, car&#10;&#10;Description automatically generated">
            <a:extLst>
              <a:ext uri="{FF2B5EF4-FFF2-40B4-BE49-F238E27FC236}">
                <a16:creationId xmlns:a16="http://schemas.microsoft.com/office/drawing/2014/main" id="{61476488-33EE-B446-B5DD-548BEDBA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87" y="4625862"/>
            <a:ext cx="2851537" cy="1695294"/>
          </a:xfrm>
          <a:prstGeom prst="rect">
            <a:avLst/>
          </a:prstGeom>
        </p:spPr>
      </p:pic>
      <p:pic>
        <p:nvPicPr>
          <p:cNvPr id="11" name="Picture 10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EF14D4B7-3BF9-F04E-863B-546C923E8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2821064"/>
            <a:ext cx="2851537" cy="1695294"/>
          </a:xfrm>
          <a:prstGeom prst="rect">
            <a:avLst/>
          </a:prstGeom>
        </p:spPr>
      </p:pic>
      <p:pic>
        <p:nvPicPr>
          <p:cNvPr id="13" name="Picture 12" descr="A picture containing text, sky, road, way&#10;&#10;Description automatically generated">
            <a:extLst>
              <a:ext uri="{FF2B5EF4-FFF2-40B4-BE49-F238E27FC236}">
                <a16:creationId xmlns:a16="http://schemas.microsoft.com/office/drawing/2014/main" id="{413866C6-11CF-ED47-84E6-7A4A370CF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739" y="2821064"/>
            <a:ext cx="2851537" cy="16637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AAE253-5DF0-1545-AE57-114F009AE114}"/>
              </a:ext>
            </a:extLst>
          </p:cNvPr>
          <p:cNvSpPr txBox="1"/>
          <p:nvPr/>
        </p:nvSpPr>
        <p:spPr>
          <a:xfrm>
            <a:off x="285750" y="4625862"/>
            <a:ext cx="262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Dynamic Message Sign: WSDOT</a:t>
            </a:r>
          </a:p>
          <a:p>
            <a:r>
              <a:rPr lang="en-US" sz="800" dirty="0">
                <a:solidFill>
                  <a:schemeClr val="bg2"/>
                </a:solidFill>
              </a:rPr>
              <a:t>Source: https://</a:t>
            </a:r>
            <a:r>
              <a:rPr lang="en-US" sz="800" dirty="0" err="1">
                <a:solidFill>
                  <a:schemeClr val="bg2"/>
                </a:solidFill>
              </a:rPr>
              <a:t>wsdot.wa.gov</a:t>
            </a:r>
            <a:r>
              <a:rPr lang="en-US" sz="800" dirty="0">
                <a:solidFill>
                  <a:schemeClr val="bg2"/>
                </a:solidFill>
              </a:rPr>
              <a:t>/travel/operations-services/active-traffic-and-demand-management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BDEAB-FBBA-C04D-9DEF-B3D99ADE835C}"/>
              </a:ext>
            </a:extLst>
          </p:cNvPr>
          <p:cNvSpPr txBox="1"/>
          <p:nvPr/>
        </p:nvSpPr>
        <p:spPr>
          <a:xfrm>
            <a:off x="6230985" y="4516358"/>
            <a:ext cx="262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Variable Speed Limit: WSDOT</a:t>
            </a:r>
          </a:p>
          <a:p>
            <a:r>
              <a:rPr lang="en-US" sz="800" dirty="0">
                <a:solidFill>
                  <a:schemeClr val="bg2"/>
                </a:solidFill>
              </a:rPr>
              <a:t>Source: https://</a:t>
            </a:r>
            <a:r>
              <a:rPr lang="en-US" sz="800" dirty="0" err="1">
                <a:solidFill>
                  <a:schemeClr val="bg2"/>
                </a:solidFill>
              </a:rPr>
              <a:t>wsdot.wa.gov</a:t>
            </a:r>
            <a:r>
              <a:rPr lang="en-US" sz="800" dirty="0">
                <a:solidFill>
                  <a:schemeClr val="bg2"/>
                </a:solidFill>
              </a:rPr>
              <a:t>/travel/operations-services/active-traffic-and-demand-management</a:t>
            </a:r>
          </a:p>
        </p:txBody>
      </p:sp>
    </p:spTree>
    <p:extLst>
      <p:ext uri="{BB962C8B-B14F-4D97-AF65-F5344CB8AC3E}">
        <p14:creationId xmlns:p14="http://schemas.microsoft.com/office/powerpoint/2010/main" val="2502228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C4C12C-1317-314F-949C-902282CE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dirty="0"/>
              <a:t>Recurring congestion- spatiotemporal patterns</a:t>
            </a:r>
            <a:r>
              <a:rPr lang="en-US" baseline="30000" dirty="0"/>
              <a:t>1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dirty="0"/>
              <a:t>Non-recurring congestion- incident, weather</a:t>
            </a:r>
            <a:r>
              <a:rPr lang="en-US" baseline="30000" dirty="0"/>
              <a:t>1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dirty="0"/>
              <a:t>Identify precursor for imminent traffic congestion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dirty="0"/>
              <a:t>Previous studies- regression based prediction traffic flow, speed or travel time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A5BB3-CF93-A947-97A8-262DD0BC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D9F4B1-3658-CA47-AE57-0715B848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DDDA5-ABE9-E541-8BED-062C01315609}"/>
              </a:ext>
            </a:extLst>
          </p:cNvPr>
          <p:cNvSpPr txBox="1"/>
          <p:nvPr/>
        </p:nvSpPr>
        <p:spPr>
          <a:xfrm>
            <a:off x="0" y="6172771"/>
            <a:ext cx="681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1.Jessica McGroarty, Recurring and non-recurring congestion: Causes, impacts, and solutions. </a:t>
            </a:r>
            <a:r>
              <a:rPr lang="en-US" sz="800" i="1" dirty="0" err="1"/>
              <a:t>Neihoff</a:t>
            </a:r>
            <a:r>
              <a:rPr lang="en-US" sz="800" i="1" dirty="0"/>
              <a:t> Urban Studio–W10, University of Cincinnati</a:t>
            </a:r>
            <a:r>
              <a:rPr lang="en-US" sz="800" dirty="0"/>
              <a:t> (2010) </a:t>
            </a:r>
          </a:p>
          <a:p>
            <a:r>
              <a:rPr lang="en-US" sz="800" dirty="0"/>
              <a:t>2. Nishant Kumar, Martin </a:t>
            </a:r>
            <a:r>
              <a:rPr lang="en-US" sz="800" dirty="0" err="1"/>
              <a:t>Raubal</a:t>
            </a:r>
            <a:r>
              <a:rPr lang="en-US" sz="800" dirty="0"/>
              <a:t>, Applications of deep learning in congestion detection, prediction and alleviation: A survey, Transportation Research Part C: Emerging Technologies, Volume 133, 2021, 103432, ISSN 0968-090X, https://</a:t>
            </a:r>
            <a:r>
              <a:rPr lang="en-US" sz="800" dirty="0" err="1"/>
              <a:t>doi.org</a:t>
            </a:r>
            <a:r>
              <a:rPr lang="en-US" sz="800" dirty="0"/>
              <a:t>/10.1016/j.trc.2021.103432.</a:t>
            </a:r>
          </a:p>
        </p:txBody>
      </p:sp>
    </p:spTree>
    <p:extLst>
      <p:ext uri="{BB962C8B-B14F-4D97-AF65-F5344CB8AC3E}">
        <p14:creationId xmlns:p14="http://schemas.microsoft.com/office/powerpoint/2010/main" val="299211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853A7F-608D-654E-A56F-2AAC562C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Description-1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E90C86-252C-2146-B893-6558FA7D39E8}"/>
              </a:ext>
            </a:extLst>
          </p:cNvPr>
          <p:cNvGrpSpPr/>
          <p:nvPr/>
        </p:nvGrpSpPr>
        <p:grpSpPr>
          <a:xfrm>
            <a:off x="1054445" y="1215482"/>
            <a:ext cx="7035110" cy="4214491"/>
            <a:chOff x="2176040" y="1215482"/>
            <a:chExt cx="7035110" cy="42144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E8F989-1006-154B-97F1-2638BD01A7DB}"/>
                </a:ext>
              </a:extLst>
            </p:cNvPr>
            <p:cNvSpPr txBox="1"/>
            <p:nvPr/>
          </p:nvSpPr>
          <p:spPr>
            <a:xfrm>
              <a:off x="7174600" y="5214529"/>
              <a:ext cx="20365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Data by © </a:t>
              </a:r>
              <a:r>
                <a:rPr lang="en-US" sz="800" dirty="0" err="1"/>
                <a:t>OpenStreetMap</a:t>
              </a:r>
              <a:r>
                <a:rPr lang="en-US" sz="800" dirty="0"/>
                <a:t>, under </a:t>
              </a:r>
              <a:r>
                <a:rPr lang="en-US" sz="800" dirty="0" err="1"/>
                <a:t>ODbL</a:t>
              </a:r>
              <a:endParaRPr lang="en-US" sz="8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355742-36D4-1744-AEB0-C77F559EB3FF}"/>
                </a:ext>
              </a:extLst>
            </p:cNvPr>
            <p:cNvGrpSpPr/>
            <p:nvPr/>
          </p:nvGrpSpPr>
          <p:grpSpPr>
            <a:xfrm>
              <a:off x="2176040" y="1215482"/>
              <a:ext cx="6865882" cy="3999047"/>
              <a:chOff x="3949002" y="1256285"/>
              <a:chExt cx="7841291" cy="4854567"/>
            </a:xfrm>
          </p:grpSpPr>
          <p:pic>
            <p:nvPicPr>
              <p:cNvPr id="7" name="Picture 6" descr="Map&#10;&#10;Description automatically generated">
                <a:extLst>
                  <a:ext uri="{FF2B5EF4-FFF2-40B4-BE49-F238E27FC236}">
                    <a16:creationId xmlns:a16="http://schemas.microsoft.com/office/drawing/2014/main" id="{70A9EE24-5648-1047-BF23-E5E2C40E1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002" y="1256285"/>
                <a:ext cx="7841291" cy="485456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4D94EB-EF0C-9340-B79C-53187CF1974F}"/>
                  </a:ext>
                </a:extLst>
              </p:cNvPr>
              <p:cNvSpPr txBox="1"/>
              <p:nvPr/>
            </p:nvSpPr>
            <p:spPr>
              <a:xfrm>
                <a:off x="10082500" y="2788056"/>
                <a:ext cx="608220" cy="3362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3954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00FC343-43E1-7E40-8E6F-2BF70BB5A630}"/>
                  </a:ext>
                </a:extLst>
              </p:cNvPr>
              <p:cNvCxnSpPr/>
              <p:nvPr/>
            </p:nvCxnSpPr>
            <p:spPr>
              <a:xfrm flipH="1" flipV="1">
                <a:off x="9716042" y="2584082"/>
                <a:ext cx="366458" cy="2039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E02B85F-735A-784D-86E8-9549BD524367}"/>
                  </a:ext>
                </a:extLst>
              </p:cNvPr>
              <p:cNvGrpSpPr/>
              <p:nvPr/>
            </p:nvGrpSpPr>
            <p:grpSpPr>
              <a:xfrm>
                <a:off x="8487046" y="2118961"/>
                <a:ext cx="991413" cy="496226"/>
                <a:chOff x="9775717" y="2892312"/>
                <a:chExt cx="991413" cy="496226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E9D8744-AADB-2545-8B3E-E88F7932F36A}"/>
                    </a:ext>
                  </a:extLst>
                </p:cNvPr>
                <p:cNvSpPr txBox="1"/>
                <p:nvPr/>
              </p:nvSpPr>
              <p:spPr>
                <a:xfrm>
                  <a:off x="9775717" y="2892312"/>
                  <a:ext cx="615222" cy="3362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3953</a:t>
                  </a:r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4CB3F3AF-7841-4745-B2C5-0E6DB36EE676}"/>
                    </a:ext>
                  </a:extLst>
                </p:cNvPr>
                <p:cNvCxnSpPr/>
                <p:nvPr/>
              </p:nvCxnSpPr>
              <p:spPr>
                <a:xfrm>
                  <a:off x="10390938" y="3160701"/>
                  <a:ext cx="376192" cy="2278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58AA7AD-501A-D842-B24A-2655E77362C0}"/>
                  </a:ext>
                </a:extLst>
              </p:cNvPr>
              <p:cNvGrpSpPr/>
              <p:nvPr/>
            </p:nvGrpSpPr>
            <p:grpSpPr>
              <a:xfrm>
                <a:off x="9334984" y="3005018"/>
                <a:ext cx="984411" cy="558918"/>
                <a:chOff x="9765841" y="2650078"/>
                <a:chExt cx="984411" cy="558918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FD0E579-0481-0A4C-B086-55AE19C80EC5}"/>
                    </a:ext>
                  </a:extLst>
                </p:cNvPr>
                <p:cNvSpPr txBox="1"/>
                <p:nvPr/>
              </p:nvSpPr>
              <p:spPr>
                <a:xfrm>
                  <a:off x="10142032" y="2872738"/>
                  <a:ext cx="608220" cy="3362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3950</a:t>
                  </a: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66B8DDA-0ECE-1640-9B42-2B41C2DB184E}"/>
                    </a:ext>
                  </a:extLst>
                </p:cNvPr>
                <p:cNvCxnSpPr/>
                <p:nvPr/>
              </p:nvCxnSpPr>
              <p:spPr>
                <a:xfrm flipH="1" flipV="1">
                  <a:off x="9765841" y="2650078"/>
                  <a:ext cx="376191" cy="233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D2F9DAA-22CD-6E4A-B34B-6540815EC23D}"/>
                  </a:ext>
                </a:extLst>
              </p:cNvPr>
              <p:cNvGrpSpPr/>
              <p:nvPr/>
            </p:nvGrpSpPr>
            <p:grpSpPr>
              <a:xfrm>
                <a:off x="9016774" y="3474668"/>
                <a:ext cx="984411" cy="558917"/>
                <a:chOff x="9765841" y="2650078"/>
                <a:chExt cx="984411" cy="558917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9FC9429-2228-964A-8428-991CAC3538B4}"/>
                    </a:ext>
                  </a:extLst>
                </p:cNvPr>
                <p:cNvSpPr txBox="1"/>
                <p:nvPr/>
              </p:nvSpPr>
              <p:spPr>
                <a:xfrm>
                  <a:off x="10142032" y="2872737"/>
                  <a:ext cx="608220" cy="3362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3945</a:t>
                  </a: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0EDDADA8-BAEA-1242-A028-C1F141C33F96}"/>
                    </a:ext>
                  </a:extLst>
                </p:cNvPr>
                <p:cNvCxnSpPr/>
                <p:nvPr/>
              </p:nvCxnSpPr>
              <p:spPr>
                <a:xfrm flipH="1" flipV="1">
                  <a:off x="9765841" y="2650078"/>
                  <a:ext cx="376191" cy="233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6E01BA-87CE-FC43-806A-7AE00E46479D}"/>
                  </a:ext>
                </a:extLst>
              </p:cNvPr>
              <p:cNvGrpSpPr/>
              <p:nvPr/>
            </p:nvGrpSpPr>
            <p:grpSpPr>
              <a:xfrm>
                <a:off x="8380613" y="3960829"/>
                <a:ext cx="1012353" cy="558919"/>
                <a:chOff x="9765841" y="2650078"/>
                <a:chExt cx="1012353" cy="55891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0EEFA01-E1D4-9148-8C8D-1F3618FB8ADA}"/>
                    </a:ext>
                  </a:extLst>
                </p:cNvPr>
                <p:cNvSpPr txBox="1"/>
                <p:nvPr/>
              </p:nvSpPr>
              <p:spPr>
                <a:xfrm>
                  <a:off x="10142032" y="2872740"/>
                  <a:ext cx="636162" cy="3362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3940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1ECE32D0-957A-6947-B569-31DC031593CE}"/>
                    </a:ext>
                  </a:extLst>
                </p:cNvPr>
                <p:cNvCxnSpPr/>
                <p:nvPr/>
              </p:nvCxnSpPr>
              <p:spPr>
                <a:xfrm flipH="1" flipV="1">
                  <a:off x="9765841" y="2650078"/>
                  <a:ext cx="376191" cy="233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812CDEF-3AA3-264B-9D1F-6E9CAAE06EC6}"/>
                  </a:ext>
                </a:extLst>
              </p:cNvPr>
              <p:cNvGrpSpPr/>
              <p:nvPr/>
            </p:nvGrpSpPr>
            <p:grpSpPr>
              <a:xfrm>
                <a:off x="7805990" y="4169149"/>
                <a:ext cx="1012353" cy="558917"/>
                <a:chOff x="9765841" y="2650078"/>
                <a:chExt cx="1012353" cy="558917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9A877A-625B-DA48-BE7C-E91EA3ECE9C1}"/>
                    </a:ext>
                  </a:extLst>
                </p:cNvPr>
                <p:cNvSpPr txBox="1"/>
                <p:nvPr/>
              </p:nvSpPr>
              <p:spPr>
                <a:xfrm>
                  <a:off x="10142032" y="2872738"/>
                  <a:ext cx="636162" cy="3362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3935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4F658B57-561D-BE45-92D9-BFB231AE77C4}"/>
                    </a:ext>
                  </a:extLst>
                </p:cNvPr>
                <p:cNvCxnSpPr/>
                <p:nvPr/>
              </p:nvCxnSpPr>
              <p:spPr>
                <a:xfrm flipH="1" flipV="1">
                  <a:off x="9765841" y="2650078"/>
                  <a:ext cx="376191" cy="233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9F0723E-6715-BA43-B7B0-D90AA9326B10}"/>
                  </a:ext>
                </a:extLst>
              </p:cNvPr>
              <p:cNvGrpSpPr/>
              <p:nvPr/>
            </p:nvGrpSpPr>
            <p:grpSpPr>
              <a:xfrm>
                <a:off x="7081677" y="4328995"/>
                <a:ext cx="916912" cy="591641"/>
                <a:chOff x="9765841" y="2650078"/>
                <a:chExt cx="916912" cy="5916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00D1488-8197-9045-A892-8478B615C4D4}"/>
                    </a:ext>
                  </a:extLst>
                </p:cNvPr>
                <p:cNvSpPr txBox="1"/>
                <p:nvPr/>
              </p:nvSpPr>
              <p:spPr>
                <a:xfrm>
                  <a:off x="10046591" y="2905462"/>
                  <a:ext cx="636162" cy="3362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3930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BEC23047-5973-A84C-A21B-8615B8B90ADA}"/>
                    </a:ext>
                  </a:extLst>
                </p:cNvPr>
                <p:cNvCxnSpPr/>
                <p:nvPr/>
              </p:nvCxnSpPr>
              <p:spPr>
                <a:xfrm flipH="1" flipV="1">
                  <a:off x="9765841" y="2650078"/>
                  <a:ext cx="376191" cy="233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24182E4-42EC-FA40-9741-BC595E5FC0C8}"/>
                  </a:ext>
                </a:extLst>
              </p:cNvPr>
              <p:cNvSpPr/>
              <p:nvPr/>
            </p:nvSpPr>
            <p:spPr>
              <a:xfrm rot="20352477">
                <a:off x="6906773" y="3787246"/>
                <a:ext cx="1600003" cy="40897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Graphic 31" descr="Map compass with solid fill">
              <a:extLst>
                <a:ext uri="{FF2B5EF4-FFF2-40B4-BE49-F238E27FC236}">
                  <a16:creationId xmlns:a16="http://schemas.microsoft.com/office/drawing/2014/main" id="{B4E6C05C-C671-ED43-AC04-A92EBA77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00006" y="1221801"/>
              <a:ext cx="541916" cy="5419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F2CFA8-0025-284D-97CA-6F4A8D8310B9}"/>
                </a:ext>
              </a:extLst>
            </p:cNvPr>
            <p:cNvSpPr txBox="1"/>
            <p:nvPr/>
          </p:nvSpPr>
          <p:spPr>
            <a:xfrm>
              <a:off x="8588579" y="1670632"/>
              <a:ext cx="364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650EF6E-9E6D-614E-8149-5C47688E8CDF}"/>
              </a:ext>
            </a:extLst>
          </p:cNvPr>
          <p:cNvSpPr txBox="1"/>
          <p:nvPr/>
        </p:nvSpPr>
        <p:spPr>
          <a:xfrm>
            <a:off x="1076446" y="5476032"/>
            <a:ext cx="70979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I85 Freeway section: From Buford Hwy Exit to Clairmont Rd. NE</a:t>
            </a:r>
          </a:p>
          <a:p>
            <a:r>
              <a:rPr lang="en-US" sz="1400" dirty="0"/>
              <a:t>Northbound Direction</a:t>
            </a:r>
          </a:p>
          <a:p>
            <a:r>
              <a:rPr lang="en-US" sz="1400" dirty="0"/>
              <a:t>Video Detection System Device IDs [3930-3940]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632B68D-FCCC-F349-AFAE-72CD26FA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A2DB666-4402-4245-B9F7-0387B2125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74" y="1210751"/>
            <a:ext cx="4386983" cy="27432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9697C31-CD8F-B84D-9AED-7C41D1693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5" y="1009116"/>
            <a:ext cx="3914786" cy="36025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E044E-3123-D246-88BA-58820297C6BB}"/>
              </a:ext>
            </a:extLst>
          </p:cNvPr>
          <p:cNvGrpSpPr/>
          <p:nvPr/>
        </p:nvGrpSpPr>
        <p:grpSpPr>
          <a:xfrm>
            <a:off x="2202085" y="2922918"/>
            <a:ext cx="5519972" cy="3578794"/>
            <a:chOff x="347591" y="-969520"/>
            <a:chExt cx="7079640" cy="5354262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8AF7B362-BD56-0645-A81C-40A68EC25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91" y="1144058"/>
              <a:ext cx="5170185" cy="324068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993FF1-C8E6-BE4C-AD73-760F83A50B5D}"/>
                </a:ext>
              </a:extLst>
            </p:cNvPr>
            <p:cNvSpPr/>
            <p:nvPr/>
          </p:nvSpPr>
          <p:spPr>
            <a:xfrm>
              <a:off x="1540772" y="1619733"/>
              <a:ext cx="2113006" cy="136849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22919C-2371-7E47-A4A1-2249798D7E3E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2263908" y="-969520"/>
              <a:ext cx="5163323" cy="26320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C9A6245-7984-8243-BDE6-923FC1EC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Description-2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E892A8-DC55-DF4D-823C-ED3FEA850C0C}"/>
              </a:ext>
            </a:extLst>
          </p:cNvPr>
          <p:cNvSpPr/>
          <p:nvPr/>
        </p:nvSpPr>
        <p:spPr>
          <a:xfrm>
            <a:off x="2457117" y="2645796"/>
            <a:ext cx="495969" cy="32919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78D465-69FE-784D-89AF-D358DC7F4553}"/>
              </a:ext>
            </a:extLst>
          </p:cNvPr>
          <p:cNvCxnSpPr>
            <a:cxnSpLocks/>
            <a:stCxn id="17" idx="5"/>
            <a:endCxn id="16" idx="1"/>
          </p:cNvCxnSpPr>
          <p:nvPr/>
        </p:nvCxnSpPr>
        <p:spPr>
          <a:xfrm>
            <a:off x="2880453" y="2926783"/>
            <a:ext cx="493222" cy="1860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Map compass with solid fill">
            <a:extLst>
              <a:ext uri="{FF2B5EF4-FFF2-40B4-BE49-F238E27FC236}">
                <a16:creationId xmlns:a16="http://schemas.microsoft.com/office/drawing/2014/main" id="{7328B651-7D6B-2C43-A36F-099DCB803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0165" y="1027632"/>
            <a:ext cx="541916" cy="5419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CA7B69-6BF6-C34C-A1B5-6C17B5B2AADA}"/>
              </a:ext>
            </a:extLst>
          </p:cNvPr>
          <p:cNvSpPr txBox="1"/>
          <p:nvPr/>
        </p:nvSpPr>
        <p:spPr>
          <a:xfrm>
            <a:off x="3898738" y="1476463"/>
            <a:ext cx="3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  <p:pic>
        <p:nvPicPr>
          <p:cNvPr id="26" name="Graphic 25" descr="Map compass with solid fill">
            <a:extLst>
              <a:ext uri="{FF2B5EF4-FFF2-40B4-BE49-F238E27FC236}">
                <a16:creationId xmlns:a16="http://schemas.microsoft.com/office/drawing/2014/main" id="{9027F2EB-AF99-7F42-B69A-D30328DBC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1344" y="4323680"/>
            <a:ext cx="541916" cy="5419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10A9A9-181F-3142-B9CB-935A93BFFAD5}"/>
              </a:ext>
            </a:extLst>
          </p:cNvPr>
          <p:cNvSpPr txBox="1"/>
          <p:nvPr/>
        </p:nvSpPr>
        <p:spPr>
          <a:xfrm>
            <a:off x="5798926" y="4736067"/>
            <a:ext cx="3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259AE7-1D58-674A-B4B8-A0D259A410E8}"/>
              </a:ext>
            </a:extLst>
          </p:cNvPr>
          <p:cNvSpPr/>
          <p:nvPr/>
        </p:nvSpPr>
        <p:spPr>
          <a:xfrm rot="19307459">
            <a:off x="1661651" y="2857027"/>
            <a:ext cx="1400972" cy="4641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63A0A1-0F65-D84B-AF8C-056A18919FD1}"/>
              </a:ext>
            </a:extLst>
          </p:cNvPr>
          <p:cNvSpPr txBox="1"/>
          <p:nvPr/>
        </p:nvSpPr>
        <p:spPr>
          <a:xfrm>
            <a:off x="5004161" y="2156984"/>
            <a:ext cx="278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Recurrent Bottleneck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89F2D2-AC74-4B4F-B3AC-24554D1D3EB9}"/>
              </a:ext>
            </a:extLst>
          </p:cNvPr>
          <p:cNvCxnSpPr/>
          <p:nvPr/>
        </p:nvCxnSpPr>
        <p:spPr>
          <a:xfrm flipV="1">
            <a:off x="4768767" y="1476463"/>
            <a:ext cx="0" cy="22103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0B00E2D-849D-C14B-BFBD-2046DEBAB023}"/>
              </a:ext>
            </a:extLst>
          </p:cNvPr>
          <p:cNvSpPr txBox="1"/>
          <p:nvPr/>
        </p:nvSpPr>
        <p:spPr>
          <a:xfrm rot="16200000">
            <a:off x="3566045" y="2353661"/>
            <a:ext cx="216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Direction of travel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31C7A-CBD6-8941-B7BC-E96881743078}"/>
              </a:ext>
            </a:extLst>
          </p:cNvPr>
          <p:cNvSpPr txBox="1"/>
          <p:nvPr/>
        </p:nvSpPr>
        <p:spPr>
          <a:xfrm>
            <a:off x="4338367" y="6501712"/>
            <a:ext cx="2036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Data by © </a:t>
            </a:r>
            <a:r>
              <a:rPr lang="en-US" sz="800" dirty="0" err="1"/>
              <a:t>OpenStreetMap</a:t>
            </a:r>
            <a:r>
              <a:rPr lang="en-US" sz="800" dirty="0"/>
              <a:t>, under </a:t>
            </a:r>
            <a:r>
              <a:rPr lang="en-US" sz="800" dirty="0" err="1"/>
              <a:t>ODbL</a:t>
            </a:r>
            <a:endParaRPr lang="en-US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283C3C-4C14-1345-A7D4-8B13A68458EF}"/>
              </a:ext>
            </a:extLst>
          </p:cNvPr>
          <p:cNvSpPr txBox="1"/>
          <p:nvPr/>
        </p:nvSpPr>
        <p:spPr>
          <a:xfrm>
            <a:off x="6498284" y="919887"/>
            <a:ext cx="94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04/24/2018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ECC7AF-3B6F-AF47-B320-5BE2FBDA4FEA}"/>
              </a:ext>
            </a:extLst>
          </p:cNvPr>
          <p:cNvSpPr txBox="1"/>
          <p:nvPr/>
        </p:nvSpPr>
        <p:spPr>
          <a:xfrm>
            <a:off x="6281189" y="3897827"/>
            <a:ext cx="30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Average speed (mph.) for I-85 freeway section on 04/24/2018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0C99B8E5-A7B7-1545-83A9-FD8FEE5B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6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E693EE-D0B3-8D48-8535-EAD1D28279D6}"/>
              </a:ext>
            </a:extLst>
          </p:cNvPr>
          <p:cNvSpPr/>
          <p:nvPr/>
        </p:nvSpPr>
        <p:spPr>
          <a:xfrm>
            <a:off x="4946085" y="2499045"/>
            <a:ext cx="3760619" cy="11225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BC3455-C919-4244-8E03-C4A6E9BE1838}"/>
              </a:ext>
            </a:extLst>
          </p:cNvPr>
          <p:cNvSpPr/>
          <p:nvPr/>
        </p:nvSpPr>
        <p:spPr>
          <a:xfrm flipV="1">
            <a:off x="7673100" y="2612012"/>
            <a:ext cx="334298" cy="3642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3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3138A9BF-7D10-0247-BAB8-DC6B89328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067" y="1179694"/>
            <a:ext cx="4317154" cy="2743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9A4D4A-18FF-FA43-9E98-A233EA78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Bottleneck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FF10ED5-6631-874B-8F55-D9938394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40" y="3914079"/>
            <a:ext cx="4318693" cy="27432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488C344-204A-1A4A-9A6F-30DE24B7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" y="1165230"/>
            <a:ext cx="4648845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54927E-49A7-4C43-9EB8-87AB85671F08}"/>
              </a:ext>
            </a:extLst>
          </p:cNvPr>
          <p:cNvSpPr/>
          <p:nvPr/>
        </p:nvSpPr>
        <p:spPr>
          <a:xfrm>
            <a:off x="238539" y="2580560"/>
            <a:ext cx="3914361" cy="1102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C53311-C751-AA42-A252-88F8EBB5B55C}"/>
              </a:ext>
            </a:extLst>
          </p:cNvPr>
          <p:cNvSpPr/>
          <p:nvPr/>
        </p:nvSpPr>
        <p:spPr>
          <a:xfrm>
            <a:off x="4846856" y="2625163"/>
            <a:ext cx="3914361" cy="10452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496BF3-6A67-A942-BF61-84E300D89C1F}"/>
              </a:ext>
            </a:extLst>
          </p:cNvPr>
          <p:cNvSpPr/>
          <p:nvPr/>
        </p:nvSpPr>
        <p:spPr>
          <a:xfrm>
            <a:off x="2549332" y="5323760"/>
            <a:ext cx="3740778" cy="1102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5D85E-0E38-164F-AF8E-F128CDBC33FF}"/>
              </a:ext>
            </a:extLst>
          </p:cNvPr>
          <p:cNvSpPr txBox="1"/>
          <p:nvPr/>
        </p:nvSpPr>
        <p:spPr>
          <a:xfrm>
            <a:off x="1828238" y="1079807"/>
            <a:ext cx="94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04/12/2018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DD125-9DAB-5345-B7C2-9A0333D053EE}"/>
              </a:ext>
            </a:extLst>
          </p:cNvPr>
          <p:cNvSpPr txBox="1"/>
          <p:nvPr/>
        </p:nvSpPr>
        <p:spPr>
          <a:xfrm>
            <a:off x="6459417" y="1079807"/>
            <a:ext cx="94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04/18/2018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81C81-47FF-BE4A-BE4D-28DDB108F1A6}"/>
              </a:ext>
            </a:extLst>
          </p:cNvPr>
          <p:cNvSpPr txBox="1"/>
          <p:nvPr/>
        </p:nvSpPr>
        <p:spPr>
          <a:xfrm>
            <a:off x="4059605" y="3807354"/>
            <a:ext cx="94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04/10/2018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E22ADC-DE22-5542-88B4-9015C0C2AD60}"/>
              </a:ext>
            </a:extLst>
          </p:cNvPr>
          <p:cNvSpPr txBox="1"/>
          <p:nvPr/>
        </p:nvSpPr>
        <p:spPr>
          <a:xfrm>
            <a:off x="2701611" y="6426200"/>
            <a:ext cx="3740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Average speed (mph.) for I-85 freeway section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0A16F5-B5FA-704C-82E9-5188CF43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0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B917E-9C55-0E4B-BC84-9E3010FF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5EFCB28-B659-3F46-B606-46DECBDF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036134"/>
            <a:ext cx="8858250" cy="4490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65CE6-F8BC-8944-90E9-66DA3433E22B}"/>
              </a:ext>
            </a:extLst>
          </p:cNvPr>
          <p:cNvSpPr txBox="1"/>
          <p:nvPr/>
        </p:nvSpPr>
        <p:spPr>
          <a:xfrm>
            <a:off x="1634468" y="5644551"/>
            <a:ext cx="5678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Average speed (mph.) over 1-min for the selected freeway section on 04/04/2018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9AB973-4CFB-414C-BF08-B27078B6B9C6}"/>
              </a:ext>
            </a:extLst>
          </p:cNvPr>
          <p:cNvCxnSpPr/>
          <p:nvPr/>
        </p:nvCxnSpPr>
        <p:spPr>
          <a:xfrm>
            <a:off x="6291857" y="1362973"/>
            <a:ext cx="0" cy="3805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72C517-8644-904A-8683-4B54D346516E}"/>
              </a:ext>
            </a:extLst>
          </p:cNvPr>
          <p:cNvCxnSpPr>
            <a:cxnSpLocks/>
          </p:cNvCxnSpPr>
          <p:nvPr/>
        </p:nvCxnSpPr>
        <p:spPr>
          <a:xfrm>
            <a:off x="6291857" y="1585732"/>
            <a:ext cx="204191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AEE61D-DD0B-0149-BAFB-78C76050A50A}"/>
              </a:ext>
            </a:extLst>
          </p:cNvPr>
          <p:cNvCxnSpPr>
            <a:cxnSpLocks/>
          </p:cNvCxnSpPr>
          <p:nvPr/>
        </p:nvCxnSpPr>
        <p:spPr>
          <a:xfrm>
            <a:off x="416689" y="1585732"/>
            <a:ext cx="587516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0112DE-55DF-3C45-B17A-23B856CEA9FB}"/>
              </a:ext>
            </a:extLst>
          </p:cNvPr>
          <p:cNvSpPr txBox="1"/>
          <p:nvPr/>
        </p:nvSpPr>
        <p:spPr>
          <a:xfrm>
            <a:off x="6709144" y="1333136"/>
            <a:ext cx="144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Discard the data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6BE13D-CFDE-524B-BEDF-0B36272C84CE}"/>
              </a:ext>
            </a:extLst>
          </p:cNvPr>
          <p:cNvCxnSpPr/>
          <p:nvPr/>
        </p:nvCxnSpPr>
        <p:spPr>
          <a:xfrm>
            <a:off x="5635256" y="4739108"/>
            <a:ext cx="6566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2D5072-7A4D-EE4A-ABFA-E5B48CFE4060}"/>
              </a:ext>
            </a:extLst>
          </p:cNvPr>
          <p:cNvSpPr txBox="1"/>
          <p:nvPr/>
        </p:nvSpPr>
        <p:spPr>
          <a:xfrm>
            <a:off x="1957175" y="4554442"/>
            <a:ext cx="374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Speed drop detected in the section 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A66C4AE-72C8-0E49-80B2-DAFD9768BC6D}"/>
              </a:ext>
            </a:extLst>
          </p:cNvPr>
          <p:cNvSpPr/>
          <p:nvPr/>
        </p:nvSpPr>
        <p:spPr>
          <a:xfrm rot="16200000">
            <a:off x="2963621" y="742911"/>
            <a:ext cx="545871" cy="5639735"/>
          </a:xfrm>
          <a:prstGeom prst="leftBrace">
            <a:avLst>
              <a:gd name="adj1" fmla="val 9535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62F8C7-2F06-F141-9F8E-2F4BD2F24CFE}"/>
              </a:ext>
            </a:extLst>
          </p:cNvPr>
          <p:cNvSpPr txBox="1"/>
          <p:nvPr/>
        </p:nvSpPr>
        <p:spPr>
          <a:xfrm>
            <a:off x="2745579" y="3835714"/>
            <a:ext cx="108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Label Zero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EEA06519-91CD-1744-9FD4-2A75FF987D26}"/>
              </a:ext>
            </a:extLst>
          </p:cNvPr>
          <p:cNvSpPr/>
          <p:nvPr/>
        </p:nvSpPr>
        <p:spPr>
          <a:xfrm rot="16200000">
            <a:off x="6056425" y="3288838"/>
            <a:ext cx="235433" cy="237440"/>
          </a:xfrm>
          <a:prstGeom prst="leftBrace">
            <a:avLst>
              <a:gd name="adj1" fmla="val 28369"/>
              <a:gd name="adj2" fmla="val 5152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8D9F8C-F5E6-4745-934F-E837BD796FBE}"/>
              </a:ext>
            </a:extLst>
          </p:cNvPr>
          <p:cNvSpPr txBox="1"/>
          <p:nvPr/>
        </p:nvSpPr>
        <p:spPr>
          <a:xfrm>
            <a:off x="5107147" y="3803118"/>
            <a:ext cx="12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Last 5-minutes: Label One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4D111E-DB65-B04F-B8EA-F84D2EEF2C5C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724165" y="3525275"/>
            <a:ext cx="449976" cy="2778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19BA6D94-5130-0348-BC78-4A888CCF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18C15-4273-9146-A5EF-96C21CED42EE}"/>
              </a:ext>
            </a:extLst>
          </p:cNvPr>
          <p:cNvSpPr txBox="1"/>
          <p:nvPr/>
        </p:nvSpPr>
        <p:spPr>
          <a:xfrm>
            <a:off x="142875" y="6046948"/>
            <a:ext cx="501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Pre-congestion period 6 min to 31.5 min</a:t>
            </a:r>
            <a:r>
              <a:rPr lang="en-US" baseline="30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A9771-E36A-C14C-B242-0040439A84DE}"/>
              </a:ext>
            </a:extLst>
          </p:cNvPr>
          <p:cNvSpPr txBox="1"/>
          <p:nvPr/>
        </p:nvSpPr>
        <p:spPr>
          <a:xfrm>
            <a:off x="142875" y="65194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3.Persaud B, </a:t>
            </a:r>
            <a:r>
              <a:rPr lang="en-US" sz="800" dirty="0" err="1"/>
              <a:t>Yagar</a:t>
            </a:r>
            <a:r>
              <a:rPr lang="en-US" sz="800" dirty="0"/>
              <a:t> S, Brownlee R. Exploration of the Breakdown Phenomenon in Freeway Traffic. Transportation Research Record. 1998;1634(1):64-69. doi:10.3141/1634-08</a:t>
            </a:r>
          </a:p>
        </p:txBody>
      </p:sp>
    </p:spTree>
    <p:extLst>
      <p:ext uri="{BB962C8B-B14F-4D97-AF65-F5344CB8AC3E}">
        <p14:creationId xmlns:p14="http://schemas.microsoft.com/office/powerpoint/2010/main" val="202733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3BBC1AD-BE92-B44F-944D-89FCCE33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86314"/>
            <a:ext cx="2154985" cy="1828801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B287E46-D723-5847-8765-DE4F89E8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47" y="2786315"/>
            <a:ext cx="2245042" cy="18288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22ED07-2DF1-4444-BB09-5A343F75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Filtering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628B5-CD5B-B448-9E96-21D41050BF4C}"/>
              </a:ext>
            </a:extLst>
          </p:cNvPr>
          <p:cNvSpPr txBox="1"/>
          <p:nvPr/>
        </p:nvSpPr>
        <p:spPr>
          <a:xfrm>
            <a:off x="136774" y="1100286"/>
            <a:ext cx="9292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Rules: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Remove congestion events where bottleneck is located outside the site [3940-3930]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Incident related congestion events removed from data. But, if the start time of an incident later than start of congestion, include the event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A6149-52D8-FD44-ACA0-52B20A347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2" y="2786315"/>
            <a:ext cx="2154984" cy="182880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D4920-BF60-4C4B-8CE3-449988B64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99" y="2786315"/>
            <a:ext cx="2213620" cy="1828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CE8C32-3569-4D4F-B08A-523BB53E65ED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1403498" y="3200400"/>
            <a:ext cx="2278808" cy="4085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7FB94-B361-DB44-8ED0-458090B113EB}"/>
              </a:ext>
            </a:extLst>
          </p:cNvPr>
          <p:cNvSpPr txBox="1"/>
          <p:nvPr/>
        </p:nvSpPr>
        <p:spPr>
          <a:xfrm>
            <a:off x="1400381" y="2416982"/>
            <a:ext cx="26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Exhibit for Rule #1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93B44-3DA0-C348-986A-57DC66873B3F}"/>
              </a:ext>
            </a:extLst>
          </p:cNvPr>
          <p:cNvSpPr txBox="1"/>
          <p:nvPr/>
        </p:nvSpPr>
        <p:spPr>
          <a:xfrm>
            <a:off x="5873178" y="2416982"/>
            <a:ext cx="26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Exhibit for Rule #2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AF31B9-BDBD-2949-A029-8409F5DDBFC9}"/>
              </a:ext>
            </a:extLst>
          </p:cNvPr>
          <p:cNvSpPr/>
          <p:nvPr/>
        </p:nvSpPr>
        <p:spPr>
          <a:xfrm>
            <a:off x="3682306" y="3536211"/>
            <a:ext cx="319196" cy="1454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47CC4A-70DC-414A-B218-2676DA5FC7B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339192" y="3778234"/>
            <a:ext cx="1747883" cy="3644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D3FA70C-FEDA-6146-B698-F750B317FC72}"/>
              </a:ext>
            </a:extLst>
          </p:cNvPr>
          <p:cNvSpPr/>
          <p:nvPr/>
        </p:nvSpPr>
        <p:spPr>
          <a:xfrm>
            <a:off x="8087075" y="3681643"/>
            <a:ext cx="210354" cy="193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9DE3F-29ED-9C4A-816C-E7142B4CF1D2}"/>
              </a:ext>
            </a:extLst>
          </p:cNvPr>
          <p:cNvSpPr txBox="1"/>
          <p:nvPr/>
        </p:nvSpPr>
        <p:spPr>
          <a:xfrm>
            <a:off x="5178907" y="4189847"/>
            <a:ext cx="766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Incident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B6E86-F269-0D4C-AA00-D3699F2E15D6}"/>
              </a:ext>
            </a:extLst>
          </p:cNvPr>
          <p:cNvSpPr/>
          <p:nvPr/>
        </p:nvSpPr>
        <p:spPr>
          <a:xfrm>
            <a:off x="5945529" y="3681643"/>
            <a:ext cx="393663" cy="809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EAD4A2B-6332-C44B-9B77-719232F6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42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3DDBF96-AD61-FA40-8421-9CC930325567}" vid="{9661E350-0ACC-194E-A322-9FDEFE5317B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3DDBF96-AD61-FA40-8421-9CC930325567}" vid="{A827DD43-5DF3-A248-B5D6-CB6C63415F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1018</TotalTime>
  <Words>862</Words>
  <Application>Microsoft Macintosh PowerPoint</Application>
  <PresentationFormat>On-screen Show (4:3)</PresentationFormat>
  <Paragraphs>194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Roboto</vt:lpstr>
      <vt:lpstr>Cambria Math</vt:lpstr>
      <vt:lpstr>Roboto Condensed Light</vt:lpstr>
      <vt:lpstr>Calibri</vt:lpstr>
      <vt:lpstr>Arial</vt:lpstr>
      <vt:lpstr>Roboto Slab</vt:lpstr>
      <vt:lpstr>Custom Design</vt:lpstr>
      <vt:lpstr>1_Custom Design</vt:lpstr>
      <vt:lpstr>Identifying TRAFFIC Congestion Precursors Using Machine Learning Methods</vt:lpstr>
      <vt:lpstr>Overview</vt:lpstr>
      <vt:lpstr>Motivation</vt:lpstr>
      <vt:lpstr>Background</vt:lpstr>
      <vt:lpstr>Site Description-1</vt:lpstr>
      <vt:lpstr>Site Description-2</vt:lpstr>
      <vt:lpstr>Recurrent Bottleneck</vt:lpstr>
      <vt:lpstr>Problem Formulation</vt:lpstr>
      <vt:lpstr>Dataset Filtering</vt:lpstr>
      <vt:lpstr>PowerPoint Presentation</vt:lpstr>
      <vt:lpstr>Machine Learning Classifiers</vt:lpstr>
      <vt:lpstr>Results</vt:lpstr>
      <vt:lpstr>Results</vt:lpstr>
      <vt:lpstr>Limitations &amp; 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TRAFFIC COngestion PREcursors USIng Machine Learning MEthods</dc:title>
  <dc:creator>Microsoft Office User</dc:creator>
  <cp:lastModifiedBy>Microsoft Office User</cp:lastModifiedBy>
  <cp:revision>110</cp:revision>
  <dcterms:created xsi:type="dcterms:W3CDTF">2022-03-20T20:25:47Z</dcterms:created>
  <dcterms:modified xsi:type="dcterms:W3CDTF">2022-04-26T15:57:10Z</dcterms:modified>
</cp:coreProperties>
</file>